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57" r:id="rId6"/>
    <p:sldId id="282" r:id="rId7"/>
    <p:sldId id="283" r:id="rId8"/>
    <p:sldId id="284" r:id="rId9"/>
    <p:sldId id="259" r:id="rId10"/>
    <p:sldId id="285" r:id="rId11"/>
    <p:sldId id="281" r:id="rId12"/>
    <p:sldId id="280"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3065" autoAdjust="0"/>
  </p:normalViewPr>
  <p:slideViewPr>
    <p:cSldViewPr snapToGrid="0" showGuides="1">
      <p:cViewPr>
        <p:scale>
          <a:sx n="87" d="100"/>
          <a:sy n="87" d="100"/>
        </p:scale>
        <p:origin x="66" y="-348"/>
      </p:cViewPr>
      <p:guideLst>
        <p:guide orient="horz" pos="2160"/>
        <p:guide pos="3840"/>
      </p:guideLst>
    </p:cSldViewPr>
  </p:slideViewPr>
  <p:notesTextViewPr>
    <p:cViewPr>
      <p:scale>
        <a:sx n="1" d="1"/>
        <a:sy n="1" d="1"/>
      </p:scale>
      <p:origin x="0" y="0"/>
    </p:cViewPr>
  </p:notesTextViewPr>
  <p:notesViewPr>
    <p:cSldViewPr snapToGrid="0" showGuides="1">
      <p:cViewPr>
        <p:scale>
          <a:sx n="75" d="100"/>
          <a:sy n="75" d="100"/>
        </p:scale>
        <p:origin x="4092" y="5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90DC06B-AB08-4449-BBF2-D264D52BB5AA}" type="datetime1">
              <a:rPr lang="es-ES" smtClean="0"/>
              <a:pPr algn="r" rtl="0"/>
              <a:t>10/05/2017</a:t>
            </a:fld>
            <a:r>
              <a:rPr lang="es-ES" dirty="0" smtClean="0"/>
              <a:t>​</a:t>
            </a:r>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s-ES" smtClean="0"/>
              <a:pPr algn="r" rtl="0"/>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093B6963-495A-4FE1-8B7F-59E549A2EEB6}" type="datetime1">
              <a:rPr lang="es-ES" smtClean="0"/>
              <a:pPr algn="r"/>
              <a:t>10/05/2017</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Haga clic para modificar el estilo de texto del patrón</a:t>
            </a:r>
          </a:p>
          <a:p>
            <a:pPr lvl="1" rtl="0"/>
            <a:r>
              <a:t>Segundo nivel</a:t>
            </a:r>
          </a:p>
          <a:p>
            <a:pPr lvl="2" rtl="0"/>
            <a:r>
              <a:t>Tercer nivel</a:t>
            </a:r>
          </a:p>
          <a:p>
            <a:pPr lvl="3" rtl="0"/>
            <a:r>
              <a:t>Cuarto nivel</a:t>
            </a:r>
          </a:p>
          <a:p>
            <a:pPr lvl="4" rtl="0"/>
            <a:r>
              <a:t>Quinto nivel</a:t>
            </a:r>
            <a:endParaRP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es-ES" smtClean="0"/>
              <a:pPr algn="r"/>
              <a:t>‹Nº›</a:t>
            </a:fld>
            <a:endParaRPr lang="es-E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1</a:t>
            </a:fld>
            <a:endParaRPr lang="es-ES" dirty="0"/>
          </a:p>
        </p:txBody>
      </p:sp>
    </p:spTree>
    <p:extLst>
      <p:ext uri="{BB962C8B-B14F-4D97-AF65-F5344CB8AC3E}">
        <p14:creationId xmlns:p14="http://schemas.microsoft.com/office/powerpoint/2010/main" val="18299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4</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5</a:t>
            </a:fld>
            <a:endParaRPr lang="es-ES" dirty="0"/>
          </a:p>
        </p:txBody>
      </p:sp>
    </p:spTree>
    <p:extLst>
      <p:ext uri="{BB962C8B-B14F-4D97-AF65-F5344CB8AC3E}">
        <p14:creationId xmlns:p14="http://schemas.microsoft.com/office/powerpoint/2010/main" val="128727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6</a:t>
            </a:fld>
            <a:endParaRPr lang="es-ES" dirty="0"/>
          </a:p>
        </p:txBody>
      </p:sp>
    </p:spTree>
    <p:extLst>
      <p:ext uri="{BB962C8B-B14F-4D97-AF65-F5344CB8AC3E}">
        <p14:creationId xmlns:p14="http://schemas.microsoft.com/office/powerpoint/2010/main" val="373139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7</a:t>
            </a:fld>
            <a:endParaRPr lang="es-ES" dirty="0"/>
          </a:p>
        </p:txBody>
      </p:sp>
    </p:spTree>
    <p:extLst>
      <p:ext uri="{BB962C8B-B14F-4D97-AF65-F5344CB8AC3E}">
        <p14:creationId xmlns:p14="http://schemas.microsoft.com/office/powerpoint/2010/main" val="373139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8</a:t>
            </a:fld>
            <a:endParaRPr lang="es-ES" dirty="0"/>
          </a:p>
        </p:txBody>
      </p:sp>
    </p:spTree>
    <p:extLst>
      <p:ext uri="{BB962C8B-B14F-4D97-AF65-F5344CB8AC3E}">
        <p14:creationId xmlns:p14="http://schemas.microsoft.com/office/powerpoint/2010/main" val="37313974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modificar el estilo de subtítulo del patrón</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934A2FF8-4559-4149-8B79-D85ED6F0B853}" type="datetime1">
              <a:rPr lang="es-ES" smtClean="0"/>
              <a:pPr/>
              <a:t>10/05/2017</a:t>
            </a:fld>
            <a:r>
              <a:rPr lang="es-ES" dirty="0" smtClean="0"/>
              <a:t>​</a:t>
            </a:r>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99FE88BC-BA9C-41DB-8175-8FC1D1B95355}" type="datetime1">
              <a:rPr lang="es-ES" smtClean="0"/>
              <a:pPr/>
              <a:t>10/05/2017</a:t>
            </a:fld>
            <a:r>
              <a:rPr lang="es-ES" dirty="0" smtClean="0"/>
              <a:t>​</a:t>
            </a:r>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7776A268-E945-41BF-9F85-D7A3B8400346}" type="datetime1">
              <a:rPr lang="es-ES" smtClean="0"/>
              <a:pPr/>
              <a:t>10/05/2017</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04900" y="365125"/>
            <a:ext cx="8098896" cy="5811838"/>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r>
              <a:rPr lang="es-ES" dirty="0" smtClean="0"/>
              <a:t>​</a:t>
            </a:r>
            <a:fld id="{CEC05348-D021-422A-8D9F-89EEB8C0F442}" type="datetime1">
              <a:rPr lang="es-ES" smtClean="0"/>
              <a:pPr/>
              <a:t>10/05/2017</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grpSp>
        <p:nvGrpSpPr>
          <p:cNvPr id="7" name="Grupo 6"/>
          <p:cNvGrpSpPr/>
          <p:nvPr/>
        </p:nvGrpSpPr>
        <p:grpSpPr>
          <a:xfrm rot="5400000">
            <a:off x="6514047" y="3228843"/>
            <a:ext cx="5632704" cy="84403"/>
            <a:chOff x="1073150" y="1219201"/>
            <a:chExt cx="10058400" cy="63125"/>
          </a:xfrm>
        </p:grpSpPr>
        <p:cxnSp>
          <p:nvCxnSpPr>
            <p:cNvPr id="8" name="Conector 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D74F43DC-6EDA-4D74-8B4D-EE036F982A34}" type="datetime1">
              <a:rPr lang="es-ES" smtClean="0"/>
              <a:pPr/>
              <a:t>10/05/2017</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modificar el estilo de subtítulo del patrón</a:t>
            </a:r>
            <a:endParaRPr lang="es-ES" noProof="0" dirty="0"/>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s-ES" noProof="0" smtClean="0"/>
              <a:t>Haga clic en el icono para agregar una imagen</a:t>
            </a:r>
            <a:endParaRPr lang="es-ES" noProof="0" dirty="0"/>
          </a:p>
        </p:txBody>
      </p:sp>
      <p:sp>
        <p:nvSpPr>
          <p:cNvPr id="19" name="Texto de instruccione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s-ES" sz="1200" b="1" i="1" noProof="0" dirty="0" smtClean="0">
                <a:latin typeface="Arial" pitchFamily="34" charset="0"/>
                <a:cs typeface="Arial" pitchFamily="34" charset="0"/>
              </a:rPr>
              <a:t>NOTA:</a:t>
            </a:r>
          </a:p>
          <a:p>
            <a:pPr rtl="0"/>
            <a:r>
              <a:rPr lang="es-ES" sz="1200" i="1" noProof="0" dirty="0" smtClean="0">
                <a:latin typeface="Arial" pitchFamily="34" charset="0"/>
                <a:cs typeface="Arial" pitchFamily="34" charset="0"/>
              </a:rPr>
              <a:t>Para cambiar la imagen de esta diapositiva, seleccione la imagen y elimínela. Después, haga clic en el icono Imágenes del marcador de posición para insertar su propia imagen.</a:t>
            </a:r>
            <a:endParaRPr lang="es-ES"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2385DCDB-4A77-4170-9E07-5F1D7C0A0A5B}" type="datetime1">
              <a:rPr lang="es-ES" smtClean="0"/>
              <a:pPr/>
              <a:t>10/05/2017</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B3C6D8C4-ADF9-42A1-9ABC-C61A9E9D2D08}" type="datetime1">
              <a:rPr lang="es-ES" smtClean="0"/>
              <a:pPr/>
              <a:t>10/05/2017</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104900" y="2424112"/>
            <a:ext cx="4919472" cy="3748088"/>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66110" y="2424112"/>
            <a:ext cx="4919472" cy="3748088"/>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r>
              <a:rPr lang="es-ES" dirty="0" smtClean="0"/>
              <a:t>​</a:t>
            </a:r>
            <a:fld id="{5B79CF11-FD05-4F88-8EC3-5D4F176B79FC}" type="datetime1">
              <a:rPr lang="es-ES" smtClean="0"/>
              <a:pPr/>
              <a:t>10/05/2017</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r>
              <a:rPr lang="es-ES" dirty="0" smtClean="0"/>
              <a:t>​</a:t>
            </a:r>
            <a:fld id="{FEAFC309-1B63-44A4-A9FC-29FA1501E26B}" type="datetime1">
              <a:rPr lang="es-ES" smtClean="0"/>
              <a:pPr/>
              <a:t>10/05/2017</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fld id="{87850802-155D-414A-A9FD-662B6F0E4656}" type="datetime1">
              <a:rPr lang="es-ES" smtClean="0"/>
              <a:pPr/>
              <a:t>10/05/2017</a:t>
            </a:fld>
            <a:r>
              <a:rPr lang="es-ES" dirty="0" smtClean="0"/>
              <a:t>​</a:t>
            </a:r>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r>
              <a:rPr lang="es-ES" dirty="0" smtClean="0"/>
              <a:t>​</a:t>
            </a:r>
            <a:fld id="{5146D9C0-42AF-411F-B87E-5CF0AD6A3E2D}" type="datetime1">
              <a:rPr lang="es-ES" smtClean="0"/>
              <a:pPr/>
              <a:t>10/05/2017</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algn="r"/>
            <a:fld id="{0FF54DE5-C571-48E8-A5BC-B369434E2F44}" type="slidenum">
              <a:rPr lang="es-ES" smtClean="0"/>
              <a:pPr algn="r"/>
              <a:t>‹Nº›</a:t>
            </a:fld>
            <a:endParaRPr lang="es-E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EB0EBC17-0101-4DBA-89EA-55E7A4727CA3}" type="datetime1">
              <a:rPr lang="es-ES" noProof="0" smtClean="0"/>
              <a:pPr/>
              <a:t>10/05/2017</a:t>
            </a:fld>
            <a:endParaRPr lang="es-ES" noProof="0" dirty="0"/>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es-ES" noProof="0" smtClean="0"/>
              <a:pPr algn="r"/>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9 Imagen"/>
          <p:cNvPicPr>
            <a:picLocks noChangeAspect="1"/>
          </p:cNvPicPr>
          <p:nvPr userDrawn="1"/>
        </p:nvPicPr>
        <p:blipFill>
          <a:blip r:embed="rId14" cstate="print">
            <a:duotone>
              <a:prstClr val="black"/>
              <a:schemeClr val="accent4">
                <a:lumMod val="40000"/>
                <a:lumOff val="60000"/>
                <a:tint val="45000"/>
                <a:satMod val="400000"/>
              </a:schemeClr>
            </a:duotone>
            <a:extLst>
              <a:ext uri="{BEBA8EAE-BF5A-486C-A8C5-ECC9F3942E4B}">
                <a14:imgProps xmlns:a14="http://schemas.microsoft.com/office/drawing/2010/main">
                  <a14:imgLayer r:embed="rId1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394812" y="0"/>
            <a:ext cx="3694268" cy="1219200"/>
          </a:xfrm>
          <a:prstGeom prst="rect">
            <a:avLst/>
          </a:prstGeom>
          <a:ln>
            <a:noFill/>
          </a:ln>
          <a:effectLst>
            <a:softEdge rad="112500"/>
          </a:effectLst>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4.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asasanbenito.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comunionydialogo@celam.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dianap@celam.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duotone>
              <a:prstClr val="black"/>
              <a:schemeClr val="accent4">
                <a:lumMod val="40000"/>
                <a:lumOff val="60000"/>
                <a:tint val="45000"/>
                <a:satMod val="400000"/>
              </a:scheme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55280" y="3592822"/>
            <a:ext cx="5391397" cy="1779295"/>
          </a:xfrm>
          <a:prstGeom prst="rect">
            <a:avLst/>
          </a:prstGeom>
          <a:ln>
            <a:noFill/>
          </a:ln>
          <a:effectLst>
            <a:softEdge rad="112500"/>
          </a:effectLst>
        </p:spPr>
      </p:pic>
      <p:sp>
        <p:nvSpPr>
          <p:cNvPr id="6" name="Título 5"/>
          <p:cNvSpPr>
            <a:spLocks noGrp="1"/>
          </p:cNvSpPr>
          <p:nvPr>
            <p:ph type="ctrTitle"/>
          </p:nvPr>
        </p:nvSpPr>
        <p:spPr>
          <a:xfrm>
            <a:off x="6307775" y="1517230"/>
            <a:ext cx="5734050" cy="2219691"/>
          </a:xfrm>
        </p:spPr>
        <p:txBody>
          <a:bodyPr rtlCol="0" anchor="ctr">
            <a:noAutofit/>
          </a:bodyPr>
          <a:lstStyle/>
          <a:p>
            <a:pPr algn="ctr" rtl="0"/>
            <a:r>
              <a:rPr lang="es-ES" sz="2800" b="1" dirty="0" smtClean="0">
                <a:effectLst>
                  <a:outerShdw blurRad="38100" dist="38100" dir="2700000" algn="tl">
                    <a:srgbClr val="000000">
                      <a:alpha val="43137"/>
                    </a:srgbClr>
                  </a:outerShdw>
                </a:effectLst>
              </a:rPr>
              <a:t>I SEMINARIO “LA PASTORAL CASTRENSE EN DINÁMICA DE MISIÓN CONTINENTAL. EL LIDERAZGO PASTORAL DEL CAPELLÁN CASTRENSE”</a:t>
            </a:r>
            <a:endParaRPr lang="es-ES" sz="2800" b="1" dirty="0">
              <a:effectLst>
                <a:outerShdw blurRad="38100" dist="38100" dir="2700000" algn="tl">
                  <a:srgbClr val="000000">
                    <a:alpha val="43137"/>
                  </a:srgbClr>
                </a:outerShdw>
              </a:effectLst>
            </a:endParaRPr>
          </a:p>
        </p:txBody>
      </p:sp>
      <p:pic>
        <p:nvPicPr>
          <p:cNvPr id="4" name="3 Marcador de posición de imagen"/>
          <p:cNvPicPr>
            <a:picLocks noGrp="1" noChangeAspect="1"/>
          </p:cNvPicPr>
          <p:nvPr>
            <p:ph type="pic" sz="quarter" idx="13"/>
          </p:nvPr>
        </p:nvPicPr>
        <p:blipFill>
          <a:blip r:embed="rId5">
            <a:extLst>
              <a:ext uri="{BEBA8EAE-BF5A-486C-A8C5-ECC9F3942E4B}">
                <a14:imgProps xmlns:a14="http://schemas.microsoft.com/office/drawing/2010/main">
                  <a14:imgLayer r:embed="rId6">
                    <a14:imgEffect>
                      <a14:colorTemperature colorTemp="7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l="843" r="843"/>
          <a:stretch>
            <a:fillRect/>
          </a:stretch>
        </p:blipFill>
        <p:spPr>
          <a:xfrm>
            <a:off x="1309874" y="1479581"/>
            <a:ext cx="4936549" cy="3986995"/>
          </a:xfrm>
          <a:prstGeom prst="ellipse">
            <a:avLst/>
          </a:prstGeom>
          <a:ln>
            <a:noFill/>
          </a:ln>
          <a:effectLst>
            <a:softEdge rad="112500"/>
          </a:effec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a:effectLst>
                  <a:outerShdw blurRad="38100" dist="38100" dir="2700000" algn="tl">
                    <a:srgbClr val="000000">
                      <a:alpha val="43137"/>
                    </a:srgbClr>
                  </a:outerShdw>
                </a:effectLst>
              </a:rPr>
              <a:t>OBJETIVOS</a:t>
            </a:r>
            <a:r>
              <a:rPr lang="es-ES" dirty="0" smtClean="0"/>
              <a:t> </a:t>
            </a:r>
            <a:endParaRPr lang="es-ES" dirty="0"/>
          </a:p>
        </p:txBody>
      </p:sp>
      <p:sp>
        <p:nvSpPr>
          <p:cNvPr id="14" name="Marcador de posición de contenido 13"/>
          <p:cNvSpPr>
            <a:spLocks noGrp="1"/>
          </p:cNvSpPr>
          <p:nvPr>
            <p:ph idx="1"/>
          </p:nvPr>
        </p:nvSpPr>
        <p:spPr>
          <a:xfrm>
            <a:off x="2580905" y="2238498"/>
            <a:ext cx="7455724" cy="2932216"/>
          </a:xfrm>
        </p:spPr>
        <p:txBody>
          <a:bodyPr rtlCol="0">
            <a:noAutofit/>
          </a:bodyPr>
          <a:lstStyle/>
          <a:p>
            <a:pPr marL="0" indent="0" algn="just">
              <a:buNone/>
            </a:pPr>
            <a:r>
              <a:rPr lang="es-ES" sz="2400" dirty="0"/>
              <a:t>Incorporar competencias de </a:t>
            </a:r>
            <a:r>
              <a:rPr lang="es-ES" sz="2400" b="1" dirty="0"/>
              <a:t>LIDERAZGO PASTORAL </a:t>
            </a:r>
            <a:r>
              <a:rPr lang="es-ES" sz="2400" dirty="0"/>
              <a:t>a la labor que desempeña el presbítero castrense en la dinámica de la misión continental, mediante la reflexión teológico-pastoral y el conocimiento de experiencias significativas que hagan posible una pastoral programática en el mundo militar y policial con diseño estratégico, con procesos y con evaluación permanente.</a:t>
            </a:r>
            <a:endParaRPr lang="es-CO" sz="2400"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effectLst>
                  <a:outerShdw blurRad="38100" dist="38100" dir="2700000" algn="tl">
                    <a:srgbClr val="000000">
                      <a:alpha val="43137"/>
                    </a:srgbClr>
                  </a:outerShdw>
                </a:effectLst>
              </a:rPr>
              <a:t>CONTENIDO</a:t>
            </a:r>
            <a:endParaRPr lang="es-ES" dirty="0"/>
          </a:p>
        </p:txBody>
      </p:sp>
      <p:sp>
        <p:nvSpPr>
          <p:cNvPr id="2" name="1 Marcador de contenido"/>
          <p:cNvSpPr>
            <a:spLocks noGrp="1"/>
          </p:cNvSpPr>
          <p:nvPr>
            <p:ph idx="1"/>
          </p:nvPr>
        </p:nvSpPr>
        <p:spPr>
          <a:xfrm>
            <a:off x="1191986" y="2057400"/>
            <a:ext cx="9982200" cy="3701143"/>
          </a:xfrm>
        </p:spPr>
        <p:txBody>
          <a:bodyPr/>
          <a:lstStyle/>
          <a:p>
            <a:r>
              <a:rPr lang="es-MX" dirty="0" smtClean="0"/>
              <a:t>LIDERAZGO PASTORAL EN CLAVE DE MISIÓN</a:t>
            </a:r>
          </a:p>
          <a:p>
            <a:r>
              <a:rPr lang="es-MX" dirty="0" smtClean="0"/>
              <a:t>CULTURA TEOLÓGICO – FILOSÓFICA EN EL LIDER PASTORAL</a:t>
            </a:r>
          </a:p>
          <a:p>
            <a:r>
              <a:rPr lang="es-MX" dirty="0" smtClean="0"/>
              <a:t>ECLESIOLOGIA Y DESAFÍO ORGANIZACIONAL</a:t>
            </a:r>
          </a:p>
          <a:p>
            <a:r>
              <a:rPr lang="es-MX" dirty="0" smtClean="0"/>
              <a:t>FACTORES PSICO-SOCIALES EN EL LIDERAZGO PASTORAL</a:t>
            </a:r>
          </a:p>
          <a:p>
            <a:r>
              <a:rPr lang="es-MX" dirty="0" smtClean="0"/>
              <a:t>LIDERAZGO Y PLANEAMIENTO ESTRATÉGICO</a:t>
            </a:r>
          </a:p>
          <a:p>
            <a:r>
              <a:rPr lang="es-MX" dirty="0" smtClean="0"/>
              <a:t>LIDERAZGO Y COMUNICACIÓN EN CLAVE DE MISIÓN</a:t>
            </a:r>
          </a:p>
          <a:p>
            <a:r>
              <a:rPr lang="es-MX" dirty="0" smtClean="0"/>
              <a:t>TALLER DE INTEGRACIÓN Y EVALUACIÓN: RESOLUCIÓN DE CASOS</a:t>
            </a:r>
          </a:p>
          <a:p>
            <a:endParaRPr lang="es-CO" dirty="0"/>
          </a:p>
        </p:txBody>
      </p:sp>
    </p:spTree>
    <p:extLst>
      <p:ext uri="{BB962C8B-B14F-4D97-AF65-F5344CB8AC3E}">
        <p14:creationId xmlns:p14="http://schemas.microsoft.com/office/powerpoint/2010/main" val="18485377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effectLst>
                  <a:outerShdw blurRad="38100" dist="38100" dir="2700000" algn="tl">
                    <a:srgbClr val="000000">
                      <a:alpha val="43137"/>
                    </a:srgbClr>
                  </a:outerShdw>
                </a:effectLst>
              </a:rPr>
              <a:t>DOCENTES</a:t>
            </a:r>
            <a:endParaRPr lang="es-ES" dirty="0"/>
          </a:p>
        </p:txBody>
      </p:sp>
      <p:sp>
        <p:nvSpPr>
          <p:cNvPr id="2" name="1 Marcador de contenido"/>
          <p:cNvSpPr>
            <a:spLocks noGrp="1"/>
          </p:cNvSpPr>
          <p:nvPr>
            <p:ph idx="1"/>
          </p:nvPr>
        </p:nvSpPr>
        <p:spPr>
          <a:xfrm>
            <a:off x="1191986" y="2057400"/>
            <a:ext cx="9982200" cy="3701143"/>
          </a:xfrm>
        </p:spPr>
        <p:txBody>
          <a:bodyPr/>
          <a:lstStyle/>
          <a:p>
            <a:r>
              <a:rPr lang="es-MX" dirty="0" smtClean="0"/>
              <a:t>Pbro. Oscar Ángel Naef – Argentina </a:t>
            </a:r>
          </a:p>
          <a:p>
            <a:r>
              <a:rPr lang="es-MX" dirty="0" smtClean="0"/>
              <a:t>Pbro. Sergio Omar Fochesato – Argentina</a:t>
            </a:r>
          </a:p>
          <a:p>
            <a:r>
              <a:rPr lang="es-MX" dirty="0" smtClean="0"/>
              <a:t>Pbro. Raúl Islas Olvera – México</a:t>
            </a:r>
          </a:p>
          <a:p>
            <a:r>
              <a:rPr lang="es-MX" dirty="0" smtClean="0"/>
              <a:t>Pbro. Luís Fernando Restrepo Londoño – Colombia</a:t>
            </a:r>
          </a:p>
          <a:p>
            <a:r>
              <a:rPr lang="es-MX" dirty="0" smtClean="0"/>
              <a:t>Psicólogo Carlos Leyva Conejo – Costa Rica</a:t>
            </a:r>
          </a:p>
          <a:p>
            <a:r>
              <a:rPr lang="es-MX" dirty="0" smtClean="0"/>
              <a:t>Magister Alejandro Robles Macaya – Costa Rica </a:t>
            </a:r>
          </a:p>
          <a:p>
            <a:endParaRPr lang="es-CO" dirty="0"/>
          </a:p>
        </p:txBody>
      </p:sp>
    </p:spTree>
    <p:extLst>
      <p:ext uri="{BB962C8B-B14F-4D97-AF65-F5344CB8AC3E}">
        <p14:creationId xmlns:p14="http://schemas.microsoft.com/office/powerpoint/2010/main" val="3712983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effectLst>
                  <a:outerShdw blurRad="38100" dist="38100" dir="2700000" algn="tl">
                    <a:srgbClr val="000000">
                      <a:alpha val="43137"/>
                    </a:srgbClr>
                  </a:outerShdw>
                </a:effectLst>
              </a:rPr>
              <a:t>DESARROLLO DEL PROGRAMA</a:t>
            </a:r>
            <a:endParaRPr lang="es-ES" dirty="0"/>
          </a:p>
        </p:txBody>
      </p:sp>
      <p:sp>
        <p:nvSpPr>
          <p:cNvPr id="2" name="1 Marcador de contenido"/>
          <p:cNvSpPr>
            <a:spLocks noGrp="1"/>
          </p:cNvSpPr>
          <p:nvPr>
            <p:ph idx="1"/>
          </p:nvPr>
        </p:nvSpPr>
        <p:spPr>
          <a:xfrm>
            <a:off x="1170215" y="1513115"/>
            <a:ext cx="9584871" cy="5061857"/>
          </a:xfrm>
        </p:spPr>
        <p:txBody>
          <a:bodyPr>
            <a:noAutofit/>
          </a:bodyPr>
          <a:lstStyle/>
          <a:p>
            <a:pPr marL="0" indent="0" algn="just">
              <a:buNone/>
            </a:pPr>
            <a:r>
              <a:rPr lang="es-ES" sz="1800" b="1" dirty="0" smtClean="0"/>
              <a:t>PRIMERA </a:t>
            </a:r>
            <a:r>
              <a:rPr lang="es-ES" sz="1800" b="1" dirty="0"/>
              <a:t>ETAPA </a:t>
            </a:r>
            <a:r>
              <a:rPr lang="es-ES" sz="1800" b="1" dirty="0" smtClean="0"/>
              <a:t>– SEMIPRESENCIAL</a:t>
            </a:r>
          </a:p>
          <a:p>
            <a:pPr marL="0" indent="0" algn="just">
              <a:buNone/>
            </a:pPr>
            <a:endParaRPr lang="es-ES" sz="1800" b="1" dirty="0" smtClean="0"/>
          </a:p>
          <a:p>
            <a:pPr lvl="1" algn="just"/>
            <a:r>
              <a:rPr lang="es-ES" sz="1800" dirty="0" smtClean="0"/>
              <a:t>El </a:t>
            </a:r>
            <a:r>
              <a:rPr lang="es-ES" sz="1800" dirty="0"/>
              <a:t>eje conceptual se desarrollará bajo la modalidad semipresencial de la siguiente manera:</a:t>
            </a:r>
            <a:endParaRPr lang="es-CO" sz="1800" dirty="0"/>
          </a:p>
          <a:p>
            <a:pPr lvl="1" algn="just"/>
            <a:r>
              <a:rPr lang="es-ES" sz="1800" dirty="0"/>
              <a:t>a) Los cursantes recibirán el material de trabajo con una guía de lectura y reflexión.</a:t>
            </a:r>
            <a:endParaRPr lang="es-CO" sz="1800" dirty="0"/>
          </a:p>
          <a:p>
            <a:pPr lvl="1" algn="just"/>
            <a:r>
              <a:rPr lang="es-ES" sz="1800" dirty="0"/>
              <a:t>b) Cada cursante desarrollará la guía teniendo la posibilidad de solicitar especificaciones al docente vía e-mail o eventualmente por video conferencia previamente acordada.</a:t>
            </a:r>
            <a:endParaRPr lang="es-CO" sz="1800" dirty="0"/>
          </a:p>
          <a:p>
            <a:pPr lvl="1" algn="just"/>
            <a:r>
              <a:rPr lang="es-ES" sz="1800" dirty="0"/>
              <a:t>c) Núcleo temático será evaluado a través de la formulación de ideas sobre el liderazgo pastoral en el propio espacio donde lleva a cabo el ministerio cada participante. Es un trabajo máximo de 05 páginas, mínimo dos, en letra arial 12 con espacio 1.5. Éste trabajo será socializado al inicio de la actividad presencial).</a:t>
            </a:r>
            <a:endParaRPr lang="es-CO" sz="1800" dirty="0"/>
          </a:p>
          <a:p>
            <a:pPr marL="0" indent="0" algn="just">
              <a:buNone/>
            </a:pPr>
            <a:endParaRPr lang="es-ES" sz="1800" b="1" dirty="0" smtClean="0"/>
          </a:p>
          <a:p>
            <a:pPr marL="0" indent="0" algn="just">
              <a:buNone/>
            </a:pPr>
            <a:r>
              <a:rPr lang="es-ES" sz="1800" b="1" dirty="0" smtClean="0"/>
              <a:t>SEGUNDA </a:t>
            </a:r>
            <a:r>
              <a:rPr lang="es-ES" sz="1800" b="1" dirty="0"/>
              <a:t>ETAPA – PRESENCIAL</a:t>
            </a:r>
            <a:endParaRPr lang="es-CO" sz="1800" b="1" dirty="0"/>
          </a:p>
          <a:p>
            <a:pPr algn="just"/>
            <a:endParaRPr lang="es-CO" sz="1800" dirty="0"/>
          </a:p>
        </p:txBody>
      </p:sp>
    </p:spTree>
    <p:extLst>
      <p:ext uri="{BB962C8B-B14F-4D97-AF65-F5344CB8AC3E}">
        <p14:creationId xmlns:p14="http://schemas.microsoft.com/office/powerpoint/2010/main" val="2045335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b="1" dirty="0" smtClean="0">
                <a:effectLst>
                  <a:outerShdw blurRad="38100" dist="38100" dir="2700000" algn="tl">
                    <a:srgbClr val="000000">
                      <a:alpha val="43137"/>
                    </a:srgbClr>
                  </a:outerShdw>
                </a:effectLst>
              </a:rPr>
              <a:t>PROGRAMA</a:t>
            </a:r>
            <a:r>
              <a:rPr lang="es-ES" dirty="0" smtClean="0"/>
              <a:t> </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569187067"/>
              </p:ext>
            </p:extLst>
          </p:nvPr>
        </p:nvGraphicFramePr>
        <p:xfrm>
          <a:off x="1132115" y="1469571"/>
          <a:ext cx="10156371" cy="4646814"/>
        </p:xfrm>
        <a:graphic>
          <a:graphicData uri="http://schemas.openxmlformats.org/drawingml/2006/table">
            <a:tbl>
              <a:tblPr firstRow="1" firstCol="1" bandRow="1">
                <a:tableStyleId>{00A15C55-8517-42AA-B614-E9B94910E393}</a:tableStyleId>
              </a:tblPr>
              <a:tblGrid>
                <a:gridCol w="1284514"/>
                <a:gridCol w="3080657"/>
                <a:gridCol w="3091543"/>
                <a:gridCol w="2699657"/>
              </a:tblGrid>
              <a:tr h="138545">
                <a:tc>
                  <a:txBody>
                    <a:bodyPr/>
                    <a:lstStyle/>
                    <a:p>
                      <a:pPr algn="ctr">
                        <a:spcAft>
                          <a:spcPts val="0"/>
                        </a:spcAft>
                      </a:pPr>
                      <a:r>
                        <a:rPr lang="es-ES" sz="1400" dirty="0">
                          <a:effectLst/>
                        </a:rPr>
                        <a:t>Día</a:t>
                      </a:r>
                      <a:endParaRPr lang="es-CO" sz="1400" dirty="0">
                        <a:solidFill>
                          <a:srgbClr val="000000"/>
                        </a:solidFill>
                        <a:effectLst/>
                        <a:latin typeface="+mj-lt"/>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a:effectLst/>
                        </a:rPr>
                        <a:t>Mañana</a:t>
                      </a:r>
                      <a:endParaRPr lang="es-CO" sz="1400">
                        <a:solidFill>
                          <a:srgbClr val="000000"/>
                        </a:solidFill>
                        <a:effectLst/>
                        <a:latin typeface="+mj-lt"/>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a:effectLst/>
                        </a:rPr>
                        <a:t>Tarde</a:t>
                      </a:r>
                      <a:endParaRPr lang="es-CO" sz="1400">
                        <a:solidFill>
                          <a:srgbClr val="000000"/>
                        </a:solidFill>
                        <a:effectLst/>
                        <a:latin typeface="+mj-lt"/>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a:effectLst/>
                        </a:rPr>
                        <a:t>Noche</a:t>
                      </a:r>
                      <a:endParaRPr lang="es-CO" sz="1400">
                        <a:solidFill>
                          <a:srgbClr val="000000"/>
                        </a:solidFill>
                        <a:effectLst/>
                        <a:latin typeface="+mj-lt"/>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82">
                <a:tc>
                  <a:txBody>
                    <a:bodyPr/>
                    <a:lstStyle/>
                    <a:p>
                      <a:pPr algn="ctr">
                        <a:spcAft>
                          <a:spcPts val="0"/>
                        </a:spcAft>
                      </a:pPr>
                      <a:r>
                        <a:rPr lang="es-ES" sz="1400">
                          <a:effectLst/>
                          <a:latin typeface="Calibri" panose="020F0502020204030204" pitchFamily="34" charset="0"/>
                        </a:rPr>
                        <a:t>DOMINGO 18</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BIENVENIDA DE LOS ALUMNOS PARTICIPANTES.</a:t>
                      </a:r>
                      <a:endParaRPr lang="es-CO" sz="1400" b="1"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27">
                <a:tc>
                  <a:txBody>
                    <a:bodyPr/>
                    <a:lstStyle/>
                    <a:p>
                      <a:pPr algn="ctr">
                        <a:spcAft>
                          <a:spcPts val="0"/>
                        </a:spcAft>
                      </a:pPr>
                      <a:r>
                        <a:rPr lang="es-ES" sz="1400">
                          <a:effectLst/>
                          <a:latin typeface="Calibri" panose="020F0502020204030204" pitchFamily="34" charset="0"/>
                        </a:rPr>
                        <a:t>LUNES 19</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LIDERAZGO PASTORAL EN CLAVE DE MISIÓN. </a:t>
                      </a:r>
                      <a:r>
                        <a:rPr lang="es-ES" sz="1400" dirty="0">
                          <a:effectLst/>
                          <a:latin typeface="Calibri" panose="020F0502020204030204" pitchFamily="34" charset="0"/>
                        </a:rPr>
                        <a:t>09:00 a 12:00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ECLESIOLOGÍA Y DESAFÍO ORGANIZACIONAL</a:t>
                      </a:r>
                      <a:r>
                        <a:rPr lang="es-ES" sz="1400" dirty="0">
                          <a:effectLst/>
                          <a:latin typeface="Calibri" panose="020F0502020204030204" pitchFamily="34" charset="0"/>
                        </a:rPr>
                        <a:t>. 15:00 a 17.30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FACTORES PSICO-SOCIALES EN EL LIDERAZGO PASTORAL. </a:t>
                      </a:r>
                      <a:r>
                        <a:rPr lang="es-ES" sz="1400" dirty="0">
                          <a:effectLst/>
                          <a:latin typeface="Calibri" panose="020F0502020204030204" pitchFamily="34" charset="0"/>
                        </a:rPr>
                        <a:t>Primera parte. 19:00 a 21:00horas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82">
                <a:tc>
                  <a:txBody>
                    <a:bodyPr/>
                    <a:lstStyle/>
                    <a:p>
                      <a:pPr algn="ctr">
                        <a:spcAft>
                          <a:spcPts val="0"/>
                        </a:spcAft>
                      </a:pPr>
                      <a:r>
                        <a:rPr lang="es-ES" sz="1400" dirty="0">
                          <a:effectLst/>
                          <a:latin typeface="Calibri" panose="020F0502020204030204" pitchFamily="34" charset="0"/>
                        </a:rPr>
                        <a:t>MARTES 20</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CULTURA TEOLÓGICO-FILOSÓFICA EN EL LÍDER PASTORAL. </a:t>
                      </a:r>
                      <a:r>
                        <a:rPr lang="es-ES" sz="1400" dirty="0">
                          <a:effectLst/>
                          <a:latin typeface="Calibri" panose="020F0502020204030204" pitchFamily="34" charset="0"/>
                        </a:rPr>
                        <a:t>09:00 a 12:00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CULTURA TEOLÓGICO-FILOSÓFICA EN EL LÍDER PASTORAL. </a:t>
                      </a:r>
                      <a:r>
                        <a:rPr lang="es-ES" sz="1400" dirty="0">
                          <a:effectLst/>
                          <a:latin typeface="Calibri" panose="020F0502020204030204" pitchFamily="34" charset="0"/>
                        </a:rPr>
                        <a:t>15:00 a 17.30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a:effectLst/>
                          <a:latin typeface="Calibri" panose="020F0502020204030204" pitchFamily="34" charset="0"/>
                        </a:rPr>
                        <a:t>Libre</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27">
                <a:tc>
                  <a:txBody>
                    <a:bodyPr/>
                    <a:lstStyle/>
                    <a:p>
                      <a:pPr algn="ctr">
                        <a:spcAft>
                          <a:spcPts val="0"/>
                        </a:spcAft>
                      </a:pPr>
                      <a:r>
                        <a:rPr lang="es-ES" sz="1400">
                          <a:effectLst/>
                          <a:latin typeface="Calibri" panose="020F0502020204030204" pitchFamily="34" charset="0"/>
                        </a:rPr>
                        <a:t>MIÉRCOLES 21</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LIDERAZGO Y PLANEAMIENTO ESTRATÉGICO</a:t>
                      </a:r>
                      <a:r>
                        <a:rPr lang="es-ES" sz="1400" dirty="0">
                          <a:effectLst/>
                          <a:latin typeface="Calibri" panose="020F0502020204030204" pitchFamily="34" charset="0"/>
                        </a:rPr>
                        <a:t>. 09:00 a 12:00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EXPERIENCIA PASTORAL CASTRENSE</a:t>
                      </a:r>
                      <a:r>
                        <a:rPr lang="es-ES" sz="1400" dirty="0">
                          <a:effectLst/>
                          <a:latin typeface="Calibri" panose="020F0502020204030204" pitchFamily="34" charset="0"/>
                        </a:rPr>
                        <a:t>. 15:00 horas en adelante.</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27">
                <a:tc>
                  <a:txBody>
                    <a:bodyPr/>
                    <a:lstStyle/>
                    <a:p>
                      <a:pPr algn="ctr">
                        <a:spcAft>
                          <a:spcPts val="0"/>
                        </a:spcAft>
                      </a:pPr>
                      <a:r>
                        <a:rPr lang="es-ES" sz="1400">
                          <a:effectLst/>
                          <a:latin typeface="Calibri" panose="020F0502020204030204" pitchFamily="34" charset="0"/>
                        </a:rPr>
                        <a:t>JUEVES 22</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LIDERAZGO Y COMUNICACIÓN EN CLAVE DE MISION. </a:t>
                      </a:r>
                      <a:r>
                        <a:rPr lang="es-ES" sz="1400" dirty="0">
                          <a:effectLst/>
                          <a:latin typeface="Calibri" panose="020F0502020204030204" pitchFamily="34" charset="0"/>
                        </a:rPr>
                        <a:t>09:00 a 12:00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LIDERAZGO Y COMUNICACIÓN EN CLAVE DE MISION. </a:t>
                      </a:r>
                      <a:r>
                        <a:rPr lang="es-ES" sz="1400" dirty="0">
                          <a:effectLst/>
                          <a:latin typeface="Calibri" panose="020F0502020204030204" pitchFamily="34" charset="0"/>
                        </a:rPr>
                        <a:t>15:00 a 17:30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FACTORES PSICO-SOCIALES EN EL LIDERAZGO PASTORAL. </a:t>
                      </a:r>
                      <a:r>
                        <a:rPr lang="es-ES" sz="1400" dirty="0">
                          <a:effectLst/>
                          <a:latin typeface="Calibri" panose="020F0502020204030204" pitchFamily="34" charset="0"/>
                        </a:rPr>
                        <a:t>Segunda parte. 19:00 a 21:00horas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27">
                <a:tc>
                  <a:txBody>
                    <a:bodyPr/>
                    <a:lstStyle/>
                    <a:p>
                      <a:pPr algn="ctr">
                        <a:spcAft>
                          <a:spcPts val="0"/>
                        </a:spcAft>
                      </a:pPr>
                      <a:r>
                        <a:rPr lang="es-ES" sz="1400">
                          <a:effectLst/>
                          <a:latin typeface="Calibri" panose="020F0502020204030204" pitchFamily="34" charset="0"/>
                        </a:rPr>
                        <a:t>VIERNES 23</a:t>
                      </a:r>
                      <a:endParaRPr lang="es-CO" sz="140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TALLER DE INTEGRACIÓN. RESOLUCIÓN DE CASOS. </a:t>
                      </a:r>
                      <a:r>
                        <a:rPr lang="es-ES" sz="1400" dirty="0">
                          <a:effectLst/>
                          <a:latin typeface="Calibri" panose="020F0502020204030204" pitchFamily="34" charset="0"/>
                        </a:rPr>
                        <a:t>Primera parte. Evaluación y Certificación 09:00 a 12:00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TALLER DE INTEGRACIÓN. RESOLUCIÓN DE CASOS. </a:t>
                      </a:r>
                      <a:r>
                        <a:rPr lang="es-ES" sz="1400" dirty="0">
                          <a:effectLst/>
                          <a:latin typeface="Calibri" panose="020F0502020204030204" pitchFamily="34" charset="0"/>
                        </a:rPr>
                        <a:t>Segunda parte. 15 a 17:30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ENTREGA DE CERTIFICADOS. </a:t>
                      </a:r>
                      <a:r>
                        <a:rPr lang="es-ES" sz="1400" dirty="0">
                          <a:effectLst/>
                          <a:latin typeface="Calibri" panose="020F0502020204030204" pitchFamily="34" charset="0"/>
                        </a:rPr>
                        <a:t>19:00 a 21:00 horas.</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82">
                <a:tc>
                  <a:txBody>
                    <a:bodyPr/>
                    <a:lstStyle/>
                    <a:p>
                      <a:pPr algn="ctr">
                        <a:spcAft>
                          <a:spcPts val="0"/>
                        </a:spcAft>
                      </a:pPr>
                      <a:r>
                        <a:rPr lang="es-ES" sz="1400" dirty="0">
                          <a:effectLst/>
                          <a:latin typeface="Calibri" panose="020F0502020204030204" pitchFamily="34" charset="0"/>
                        </a:rPr>
                        <a:t>SÁBADO 24</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b="1" dirty="0">
                          <a:effectLst/>
                          <a:latin typeface="Calibri" panose="020F0502020204030204" pitchFamily="34" charset="0"/>
                        </a:rPr>
                        <a:t>DESPEDIDA DE LOS ALUMNOS</a:t>
                      </a:r>
                      <a:endParaRPr lang="es-CO" sz="1400" b="1" dirty="0">
                        <a:effectLst/>
                        <a:latin typeface="Calibri" panose="020F0502020204030204" pitchFamily="34" charset="0"/>
                      </a:endParaRPr>
                    </a:p>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400" dirty="0">
                          <a:effectLst/>
                          <a:latin typeface="Calibri" panose="020F0502020204030204" pitchFamily="34" charset="0"/>
                        </a:rPr>
                        <a:t> </a:t>
                      </a:r>
                      <a:endParaRPr lang="es-CO" sz="1400" dirty="0">
                        <a:solidFill>
                          <a:srgbClr val="000000"/>
                        </a:solidFill>
                        <a:effectLst/>
                        <a:latin typeface="Calibri" panose="020F0502020204030204" pitchFamily="34" charset="0"/>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3788422"/>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b="1" dirty="0" smtClean="0">
                <a:effectLst>
                  <a:outerShdw blurRad="38100" dist="38100" dir="2700000" algn="tl">
                    <a:srgbClr val="000000">
                      <a:alpha val="43137"/>
                    </a:srgbClr>
                  </a:outerShdw>
                </a:effectLst>
              </a:rPr>
              <a:t>INFORMACIÓN DEL DIPLOMADO </a:t>
            </a:r>
            <a:endParaRPr lang="es-ES" b="1" dirty="0">
              <a:effectLst>
                <a:outerShdw blurRad="38100" dist="38100" dir="2700000" algn="tl">
                  <a:srgbClr val="000000">
                    <a:alpha val="43137"/>
                  </a:srgbClr>
                </a:outerShdw>
              </a:effectLst>
            </a:endParaRPr>
          </a:p>
        </p:txBody>
      </p:sp>
      <p:sp>
        <p:nvSpPr>
          <p:cNvPr id="4" name="3 Rectángulo"/>
          <p:cNvSpPr/>
          <p:nvPr/>
        </p:nvSpPr>
        <p:spPr>
          <a:xfrm>
            <a:off x="1230086" y="1801850"/>
            <a:ext cx="9241972" cy="4524315"/>
          </a:xfrm>
          <a:prstGeom prst="rect">
            <a:avLst/>
          </a:prstGeom>
        </p:spPr>
        <p:txBody>
          <a:bodyPr wrap="square">
            <a:spAutoFit/>
          </a:bodyPr>
          <a:lstStyle/>
          <a:p>
            <a:pPr algn="just"/>
            <a:r>
              <a:rPr lang="es-ES" sz="2400" b="1" dirty="0"/>
              <a:t>Lugar:  	</a:t>
            </a:r>
            <a:r>
              <a:rPr lang="es-ES" sz="2400" dirty="0" smtClean="0"/>
              <a:t>San José de Costa Rica</a:t>
            </a:r>
          </a:p>
          <a:p>
            <a:pPr algn="just"/>
            <a:r>
              <a:rPr lang="es-ES" sz="2400" dirty="0" smtClean="0"/>
              <a:t>		Casa San Benito</a:t>
            </a:r>
          </a:p>
          <a:p>
            <a:pPr algn="just"/>
            <a:r>
              <a:rPr lang="es-ES" sz="2400" dirty="0"/>
              <a:t>	</a:t>
            </a:r>
            <a:r>
              <a:rPr lang="es-ES" sz="2400" dirty="0" smtClean="0"/>
              <a:t>	</a:t>
            </a:r>
            <a:r>
              <a:rPr lang="es-CO" sz="2400" b="1" dirty="0" smtClean="0">
                <a:effectLst>
                  <a:outerShdw blurRad="38100" dist="38100" dir="2700000" algn="tl">
                    <a:srgbClr val="000000">
                      <a:alpha val="43137"/>
                    </a:srgbClr>
                  </a:outerShdw>
                </a:effectLst>
                <a:hlinkClick r:id="rId3"/>
              </a:rPr>
              <a:t>www.casasanbenito.com</a:t>
            </a:r>
            <a:r>
              <a:rPr lang="es-CO" sz="2400" b="1" dirty="0" smtClean="0">
                <a:effectLst>
                  <a:outerShdw blurRad="38100" dist="38100" dir="2700000" algn="tl">
                    <a:srgbClr val="000000">
                      <a:alpha val="43137"/>
                    </a:srgbClr>
                  </a:outerShdw>
                </a:effectLst>
              </a:rPr>
              <a:t> </a:t>
            </a:r>
            <a:r>
              <a:rPr lang="es-CO" sz="2400" b="1" dirty="0">
                <a:effectLst>
                  <a:outerShdw blurRad="38100" dist="38100" dir="2700000" algn="tl">
                    <a:srgbClr val="000000">
                      <a:alpha val="43137"/>
                    </a:srgbClr>
                  </a:outerShdw>
                </a:effectLst>
              </a:rPr>
              <a:t> </a:t>
            </a:r>
            <a:r>
              <a:rPr lang="es-CO" sz="2400" b="1" i="1" dirty="0">
                <a:effectLst>
                  <a:outerShdw blurRad="38100" dist="38100" dir="2700000" algn="tl">
                    <a:srgbClr val="000000">
                      <a:alpha val="43137"/>
                    </a:srgbClr>
                  </a:outerShdw>
                </a:effectLst>
              </a:rPr>
              <a:t> </a:t>
            </a:r>
            <a:r>
              <a:rPr lang="es-CO" sz="2400" b="1" i="1" dirty="0"/>
              <a:t>     </a:t>
            </a:r>
            <a:r>
              <a:rPr lang="es-CO" sz="2400" b="1" dirty="0"/>
              <a:t>       </a:t>
            </a:r>
            <a:endParaRPr lang="es-ES" sz="2400" dirty="0" smtClean="0"/>
          </a:p>
          <a:p>
            <a:pPr algn="just"/>
            <a:endParaRPr lang="es-CO" sz="2400" dirty="0"/>
          </a:p>
          <a:p>
            <a:pPr algn="just"/>
            <a:r>
              <a:rPr lang="es-ES" sz="2400" b="1" dirty="0" smtClean="0"/>
              <a:t>Fechas:	</a:t>
            </a:r>
            <a:r>
              <a:rPr lang="es-ES" sz="2400" dirty="0" smtClean="0"/>
              <a:t>1</a:t>
            </a:r>
            <a:r>
              <a:rPr lang="es-MX" sz="2400" dirty="0" smtClean="0"/>
              <a:t>7 al 24 de junio de 2017</a:t>
            </a:r>
          </a:p>
          <a:p>
            <a:pPr algn="just"/>
            <a:endParaRPr lang="es-ES" sz="2400" b="1" dirty="0" smtClean="0"/>
          </a:p>
          <a:p>
            <a:pPr algn="just"/>
            <a:r>
              <a:rPr lang="es-ES" sz="2400" b="1" dirty="0" smtClean="0"/>
              <a:t>Costo:</a:t>
            </a:r>
            <a:r>
              <a:rPr lang="es-ES" sz="2400" b="1" dirty="0"/>
              <a:t>		</a:t>
            </a:r>
          </a:p>
          <a:p>
            <a:pPr algn="just"/>
            <a:endParaRPr lang="es-ES" sz="2400" b="1" dirty="0"/>
          </a:p>
          <a:p>
            <a:pPr marL="342900" indent="-342900" algn="just">
              <a:buFont typeface="Arial" panose="020B0604020202020204" pitchFamily="34" charset="0"/>
              <a:buChar char="•"/>
            </a:pPr>
            <a:r>
              <a:rPr lang="es-ES" sz="2400" dirty="0"/>
              <a:t>El participante ha de cubrir su tiquete aéreo y estadía. </a:t>
            </a:r>
          </a:p>
          <a:p>
            <a:pPr marL="342900" indent="-342900" algn="just">
              <a:buFont typeface="Arial" panose="020B0604020202020204" pitchFamily="34" charset="0"/>
              <a:buChar char="•"/>
            </a:pPr>
            <a:r>
              <a:rPr lang="es-ES" sz="2400" b="1" dirty="0" smtClean="0"/>
              <a:t>El </a:t>
            </a:r>
            <a:r>
              <a:rPr lang="es-ES" sz="2400" b="1" dirty="0"/>
              <a:t>Diplomado tiene un costo de USD $300 por persona. </a:t>
            </a:r>
          </a:p>
          <a:p>
            <a:pPr algn="just"/>
            <a:endParaRPr lang="es-CO" sz="2400" dirty="0"/>
          </a:p>
          <a:p>
            <a:pPr algn="just"/>
            <a:r>
              <a:rPr lang="es-ES" sz="2400" dirty="0"/>
              <a:t>  </a:t>
            </a:r>
            <a:endParaRPr lang="es-CO" sz="2400" dirty="0"/>
          </a:p>
        </p:txBody>
      </p:sp>
    </p:spTree>
    <p:extLst>
      <p:ext uri="{BB962C8B-B14F-4D97-AF65-F5344CB8AC3E}">
        <p14:creationId xmlns:p14="http://schemas.microsoft.com/office/powerpoint/2010/main" val="2419867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898" y="1156854"/>
            <a:ext cx="9980682" cy="1096962"/>
          </a:xfrm>
        </p:spPr>
        <p:txBody>
          <a:bodyPr rtlCol="0">
            <a:normAutofit/>
          </a:bodyPr>
          <a:lstStyle/>
          <a:p>
            <a:r>
              <a:rPr lang="es-ES" b="1" dirty="0" smtClean="0">
                <a:effectLst>
                  <a:outerShdw blurRad="38100" dist="38100" dir="2700000" algn="tl">
                    <a:srgbClr val="000000">
                      <a:alpha val="43137"/>
                    </a:srgbClr>
                  </a:outerShdw>
                </a:effectLst>
              </a:rPr>
              <a:t>PARA MAYOR INFORMACIÓN E INSCRIPCIÓN</a:t>
            </a:r>
            <a:endParaRPr lang="es-ES" b="1" dirty="0">
              <a:effectLst>
                <a:outerShdw blurRad="38100" dist="38100" dir="2700000" algn="tl">
                  <a:srgbClr val="000000">
                    <a:alpha val="43137"/>
                  </a:srgbClr>
                </a:outerShdw>
              </a:effectLst>
            </a:endParaRPr>
          </a:p>
        </p:txBody>
      </p:sp>
      <p:sp>
        <p:nvSpPr>
          <p:cNvPr id="5" name="4 Rectángulo"/>
          <p:cNvSpPr/>
          <p:nvPr/>
        </p:nvSpPr>
        <p:spPr>
          <a:xfrm>
            <a:off x="1270657" y="2335272"/>
            <a:ext cx="9234057" cy="4431983"/>
          </a:xfrm>
          <a:prstGeom prst="rect">
            <a:avLst/>
          </a:prstGeom>
        </p:spPr>
        <p:txBody>
          <a:bodyPr wrap="square">
            <a:spAutoFit/>
          </a:bodyPr>
          <a:lstStyle/>
          <a:p>
            <a:pPr algn="just"/>
            <a:r>
              <a:rPr lang="es-ES" i="1" dirty="0"/>
              <a:t> </a:t>
            </a:r>
            <a:endParaRPr lang="es-CO" dirty="0"/>
          </a:p>
          <a:p>
            <a:pPr lvl="0" algn="just"/>
            <a:r>
              <a:rPr lang="es-CO" sz="2400" dirty="0" smtClean="0"/>
              <a:t>Comunicarse con el Departamento de Comunión Eclesial y Diálogo </a:t>
            </a:r>
          </a:p>
          <a:p>
            <a:pPr lvl="0" algn="just"/>
            <a:endParaRPr lang="es-MX" sz="2400" dirty="0"/>
          </a:p>
          <a:p>
            <a:pPr lvl="0" algn="just"/>
            <a:r>
              <a:rPr lang="es-MX" sz="2400" dirty="0" smtClean="0"/>
              <a:t>Teléfono:  	(57 )1 - 5879710</a:t>
            </a:r>
          </a:p>
          <a:p>
            <a:pPr lvl="0" algn="just"/>
            <a:endParaRPr lang="es-MX" sz="2400" dirty="0"/>
          </a:p>
          <a:p>
            <a:pPr lvl="0" algn="just"/>
            <a:r>
              <a:rPr lang="es-MX" sz="2400" dirty="0" smtClean="0"/>
              <a:t>Correo electrónico: </a:t>
            </a:r>
          </a:p>
          <a:p>
            <a:pPr lvl="0" algn="just"/>
            <a:endParaRPr lang="es-MX" sz="2400" dirty="0"/>
          </a:p>
          <a:p>
            <a:pPr lvl="4" algn="just"/>
            <a:r>
              <a:rPr lang="es-MX" sz="2400" b="1" dirty="0" smtClean="0">
                <a:solidFill>
                  <a:srgbClr val="FF0000"/>
                </a:solidFill>
                <a:effectLst>
                  <a:outerShdw blurRad="38100" dist="38100" dir="2700000" algn="tl">
                    <a:srgbClr val="000000">
                      <a:alpha val="43137"/>
                    </a:srgbClr>
                  </a:outerShdw>
                </a:effectLst>
                <a:hlinkClick r:id="rId3"/>
              </a:rPr>
              <a:t>comunionydialogo@celam.org</a:t>
            </a:r>
            <a:endParaRPr lang="es-MX" sz="2400" b="1" dirty="0" smtClean="0">
              <a:solidFill>
                <a:srgbClr val="FF0000"/>
              </a:solidFill>
              <a:effectLst>
                <a:outerShdw blurRad="38100" dist="38100" dir="2700000" algn="tl">
                  <a:srgbClr val="000000">
                    <a:alpha val="43137"/>
                  </a:srgbClr>
                </a:outerShdw>
              </a:effectLst>
            </a:endParaRPr>
          </a:p>
          <a:p>
            <a:pPr lvl="4" algn="just"/>
            <a:r>
              <a:rPr lang="es-MX" sz="2400" b="1" dirty="0" smtClean="0">
                <a:solidFill>
                  <a:srgbClr val="FF0000"/>
                </a:solidFill>
                <a:effectLst>
                  <a:outerShdw blurRad="38100" dist="38100" dir="2700000" algn="tl">
                    <a:srgbClr val="000000">
                      <a:alpha val="43137"/>
                    </a:srgbClr>
                  </a:outerShdw>
                </a:effectLst>
                <a:hlinkClick r:id="rId4"/>
              </a:rPr>
              <a:t>dianap@celam.org</a:t>
            </a:r>
            <a:endParaRPr lang="es-MX" sz="2400" b="1" dirty="0" smtClean="0">
              <a:solidFill>
                <a:srgbClr val="FF0000"/>
              </a:solidFill>
              <a:effectLst>
                <a:outerShdw blurRad="38100" dist="38100" dir="2700000" algn="tl">
                  <a:srgbClr val="000000">
                    <a:alpha val="43137"/>
                  </a:srgbClr>
                </a:outerShdw>
              </a:effectLst>
            </a:endParaRPr>
          </a:p>
          <a:p>
            <a:pPr lvl="0" algn="just"/>
            <a:endParaRPr lang="es-CO" sz="2400" dirty="0"/>
          </a:p>
          <a:p>
            <a:pPr lvl="0" algn="just"/>
            <a:endParaRPr lang="es-CO" sz="2400" dirty="0"/>
          </a:p>
        </p:txBody>
      </p:sp>
    </p:spTree>
    <p:extLst>
      <p:ext uri="{BB962C8B-B14F-4D97-AF65-F5344CB8AC3E}">
        <p14:creationId xmlns:p14="http://schemas.microsoft.com/office/powerpoint/2010/main" val="2421059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93793" y="2967335"/>
            <a:ext cx="560441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ysClr val="windowText" lastClr="000000"/>
                  </a:solidFill>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LOS ESPERAMOS</a:t>
            </a:r>
            <a:endParaRPr lang="es-ES" sz="5400" b="1" cap="all" spc="0" dirty="0">
              <a:ln>
                <a:solidFill>
                  <a:sysClr val="windowText" lastClr="000000"/>
                </a:solidFill>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9170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74_TF03431380_TF03431380.potx" id="{9C759DF4-5D22-4947-AC84-0622EEA47A41}" vid="{3C637098-65C7-40E1-B206-DD97FD8DB6F6}"/>
    </a:ext>
  </a:ext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492</Words>
  <Application>Microsoft Office PowerPoint</Application>
  <PresentationFormat>Personalizado</PresentationFormat>
  <Paragraphs>93</Paragraphs>
  <Slides>9</Slides>
  <Notes>8</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tf03431380</vt:lpstr>
      <vt:lpstr>I SEMINARIO “LA PASTORAL CASTRENSE EN DINÁMICA DE MISIÓN CONTINENTAL. EL LIDERAZGO PASTORAL DEL CAPELLÁN CASTRENSE”</vt:lpstr>
      <vt:lpstr>OBJETIVOS </vt:lpstr>
      <vt:lpstr>CONTENIDO</vt:lpstr>
      <vt:lpstr>DOCENTES</vt:lpstr>
      <vt:lpstr>DESARROLLO DEL PROGRAMA</vt:lpstr>
      <vt:lpstr>PROGRAMA </vt:lpstr>
      <vt:lpstr>INFORMACIÓN DEL DIPLOMADO </vt:lpstr>
      <vt:lpstr>PARA MAYOR INFORMACIÓN E INSCRIPCIÓN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2017-05-02T14:46:54Z</dcterms:created>
  <dcterms:modified xsi:type="dcterms:W3CDTF">2017-05-10T12:28:25Z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